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2547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87572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46930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6078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77574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943828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335143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98777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3269158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36074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22008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D3EE64-2A8E-4A49-8551-0C3ED94811A2}" type="datetimeFigureOut">
              <a:rPr kumimoji="1" lang="ja-JP" altLang="en-US" smtClean="0"/>
              <a:t>2020/6/19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960036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593" y="5907505"/>
            <a:ext cx="4050162" cy="5731490"/>
          </a:xfrm>
          <a:prstGeom prst="rect">
            <a:avLst/>
          </a:prstGeom>
        </p:spPr>
      </p:pic>
      <p:sp>
        <p:nvSpPr>
          <p:cNvPr id="4" name="テキスト ボックス 3"/>
          <p:cNvSpPr txBox="1"/>
          <p:nvPr/>
        </p:nvSpPr>
        <p:spPr>
          <a:xfrm>
            <a:off x="-2" y="243628"/>
            <a:ext cx="6858000" cy="523220"/>
          </a:xfrm>
          <a:prstGeom prst="rect">
            <a:avLst/>
          </a:prstGeom>
          <a:noFill/>
        </p:spPr>
        <p:txBody>
          <a:bodyPr wrap="square" rtlCol="0">
            <a:spAutoFit/>
          </a:bodyPr>
          <a:lstStyle/>
          <a:p>
            <a:pPr algn="ctr"/>
            <a:r>
              <a:rPr kumimoji="1" lang="ja-JP" altLang="en-US" sz="2800" dirty="0" smtClean="0">
                <a:latin typeface="HG丸ｺﾞｼｯｸM-PRO" panose="020F0600000000000000" pitchFamily="50" charset="-128"/>
                <a:ea typeface="HG丸ｺﾞｼｯｸM-PRO" panose="020F0600000000000000" pitchFamily="50" charset="-128"/>
              </a:rPr>
              <a:t>専門的な口腔ケアは継続しましょう</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53403" y="828096"/>
            <a:ext cx="6551191" cy="7158691"/>
          </a:xfrm>
          <a:prstGeom prst="rect">
            <a:avLst/>
          </a:prstGeom>
          <a:noFill/>
        </p:spPr>
        <p:txBody>
          <a:bodyPr wrap="square" rtlCol="0">
            <a:spAutoFit/>
          </a:bodyPr>
          <a:lstStyle/>
          <a:p>
            <a:pPr>
              <a:lnSpc>
                <a:spcPct val="150000"/>
              </a:lnSpc>
            </a:pPr>
            <a:r>
              <a:rPr kumimoji="1" lang="ja-JP" altLang="en-US" sz="2000" dirty="0" smtClean="0">
                <a:latin typeface="HG丸ｺﾞｼｯｸM-PRO" panose="020F0600000000000000" pitchFamily="50" charset="-128"/>
                <a:ea typeface="HG丸ｺﾞｼｯｸM-PRO" panose="020F0600000000000000" pitchFamily="50" charset="-128"/>
              </a:rPr>
              <a:t>１</a:t>
            </a:r>
            <a:r>
              <a:rPr kumimoji="1" lang="ja-JP" altLang="en-US" sz="2000" dirty="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口腔ケアは</a:t>
            </a:r>
            <a:r>
              <a:rPr kumimoji="1" lang="ja-JP" altLang="en-US" sz="2000" dirty="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不要・不急</a:t>
            </a:r>
            <a:r>
              <a:rPr kumimoji="1" lang="ja-JP" altLang="en-US" sz="2000" dirty="0">
                <a:latin typeface="HG丸ｺﾞｼｯｸM-PRO" panose="020F0600000000000000" pitchFamily="50" charset="-128"/>
                <a:ea typeface="HG丸ｺﾞｼｯｸM-PRO" panose="020F0600000000000000" pitchFamily="50" charset="-128"/>
              </a:rPr>
              <a:t>ですか</a:t>
            </a: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歯の痛みや腫れ、入れ歯の不具合を放っておくと、歯を失ったり、食事がとれずに体力や免疫力が低下します。口腔ケアは、かかりつけ歯科医と相談して続けましょう。</a:t>
            </a:r>
            <a:endParaRPr kumimoji="1" lang="en-US" altLang="ja-JP" sz="1200" dirty="0">
              <a:latin typeface="HG丸ｺﾞｼｯｸM-PRO" panose="020F0600000000000000" pitchFamily="50" charset="-128"/>
              <a:ea typeface="HG丸ｺﾞｼｯｸM-PRO" panose="020F0600000000000000" pitchFamily="50" charset="-128"/>
            </a:endParaRPr>
          </a:p>
          <a:p>
            <a:pPr>
              <a:lnSpc>
                <a:spcPct val="1500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ct val="150000"/>
              </a:lnSpc>
            </a:pPr>
            <a:r>
              <a:rPr kumimoji="1" lang="en-US" altLang="ja-JP" sz="2000" dirty="0" smtClean="0">
                <a:latin typeface="HG丸ｺﾞｼｯｸM-PRO" panose="020F0600000000000000" pitchFamily="50" charset="-128"/>
                <a:ea typeface="HG丸ｺﾞｼｯｸM-PRO" panose="020F0600000000000000" pitchFamily="50" charset="-128"/>
              </a:rPr>
              <a:t>2</a:t>
            </a:r>
            <a:r>
              <a:rPr kumimoji="1" lang="ja-JP" altLang="en-US" sz="2000" dirty="0" err="1" smtClean="0">
                <a:latin typeface="HG丸ｺﾞｼｯｸM-PRO" panose="020F0600000000000000" pitchFamily="50" charset="-128"/>
                <a:ea typeface="HG丸ｺﾞｼｯｸM-PRO" panose="020F0600000000000000" pitchFamily="50" charset="-128"/>
              </a:rPr>
              <a:t>．</a:t>
            </a:r>
            <a:r>
              <a:rPr kumimoji="1" lang="ja-JP" altLang="en-US" sz="2000" dirty="0">
                <a:latin typeface="HG丸ｺﾞｼｯｸM-PRO" panose="020F0600000000000000" pitchFamily="50" charset="-128"/>
                <a:ea typeface="HG丸ｺﾞｼｯｸM-PRO" panose="020F0600000000000000" pitchFamily="50" charset="-128"/>
              </a:rPr>
              <a:t>お口</a:t>
            </a:r>
            <a:r>
              <a:rPr kumimoji="1" lang="ja-JP" altLang="en-US" sz="2000" dirty="0" smtClean="0">
                <a:latin typeface="HG丸ｺﾞｼｯｸM-PRO" panose="020F0600000000000000" pitchFamily="50" charset="-128"/>
                <a:ea typeface="HG丸ｺﾞｼｯｸM-PRO" panose="020F0600000000000000" pitchFamily="50" charset="-128"/>
              </a:rPr>
              <a:t>の健康は、新型コロナウイルス</a:t>
            </a:r>
            <a:r>
              <a:rPr kumimoji="1" lang="ja-JP" altLang="en-US" sz="2000" dirty="0">
                <a:latin typeface="HG丸ｺﾞｼｯｸM-PRO" panose="020F0600000000000000" pitchFamily="50" charset="-128"/>
                <a:ea typeface="HG丸ｺﾞｼｯｸM-PRO" panose="020F0600000000000000" pitchFamily="50" charset="-128"/>
              </a:rPr>
              <a:t>対策に</a:t>
            </a:r>
            <a:r>
              <a:rPr kumimoji="1" lang="ja-JP" altLang="en-US" sz="2000" dirty="0" smtClean="0">
                <a:latin typeface="HG丸ｺﾞｼｯｸM-PRO" panose="020F0600000000000000" pitchFamily="50" charset="-128"/>
                <a:ea typeface="HG丸ｺﾞｼｯｸM-PRO" panose="020F0600000000000000" pitchFamily="50" charset="-128"/>
              </a:rPr>
              <a:t>有効</a:t>
            </a:r>
            <a:r>
              <a:rPr kumimoji="1" lang="ja-JP" altLang="en-US" sz="200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　</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ja-JP" altLang="en-US" sz="1200" smtClean="0">
                <a:latin typeface="HG丸ｺﾞｼｯｸM-PRO" panose="020F0600000000000000" pitchFamily="50" charset="-128"/>
                <a:ea typeface="HG丸ｺﾞｼｯｸM-PRO" panose="020F0600000000000000" pitchFamily="50" charset="-128"/>
              </a:rPr>
              <a:t>新型コロナウイルス</a:t>
            </a:r>
            <a:r>
              <a:rPr kumimoji="1" lang="ja-JP" altLang="en-US" sz="1200" dirty="0">
                <a:latin typeface="HG丸ｺﾞｼｯｸM-PRO" panose="020F0600000000000000" pitchFamily="50" charset="-128"/>
                <a:ea typeface="HG丸ｺﾞｼｯｸM-PRO" panose="020F0600000000000000" pitchFamily="50" charset="-128"/>
              </a:rPr>
              <a:t>は、鼻粘膜と</a:t>
            </a:r>
            <a:r>
              <a:rPr kumimoji="1" lang="ja-JP" altLang="en-US" sz="1200" dirty="0" smtClean="0">
                <a:latin typeface="HG丸ｺﾞｼｯｸM-PRO" panose="020F0600000000000000" pitchFamily="50" charset="-128"/>
                <a:ea typeface="HG丸ｺﾞｼｯｸM-PRO" panose="020F0600000000000000" pitchFamily="50" charset="-128"/>
              </a:rPr>
              <a:t>舌の上</a:t>
            </a:r>
            <a:r>
              <a:rPr kumimoji="1" lang="ja-JP" altLang="en-US" sz="1200" dirty="0">
                <a:latin typeface="HG丸ｺﾞｼｯｸM-PRO" panose="020F0600000000000000" pitchFamily="50" charset="-128"/>
                <a:ea typeface="HG丸ｺﾞｼｯｸM-PRO" panose="020F0600000000000000" pitchFamily="50" charset="-128"/>
              </a:rPr>
              <a:t>で増殖します。</a:t>
            </a:r>
            <a:r>
              <a:rPr kumimoji="1" lang="ja-JP" altLang="en-US" sz="1200" dirty="0" smtClean="0">
                <a:latin typeface="HG丸ｺﾞｼｯｸM-PRO" panose="020F0600000000000000" pitchFamily="50" charset="-128"/>
                <a:ea typeface="HG丸ｺﾞｼｯｸM-PRO" panose="020F0600000000000000" pitchFamily="50" charset="-128"/>
              </a:rPr>
              <a:t>嗅覚や味覚に異常</a:t>
            </a:r>
            <a:r>
              <a:rPr kumimoji="1" lang="ja-JP" altLang="en-US" sz="1200" dirty="0">
                <a:latin typeface="HG丸ｺﾞｼｯｸM-PRO" panose="020F0600000000000000" pitchFamily="50" charset="-128"/>
                <a:ea typeface="HG丸ｺﾞｼｯｸM-PRO" panose="020F0600000000000000" pitchFamily="50" charset="-128"/>
              </a:rPr>
              <a:t>が出るの</a:t>
            </a:r>
            <a:r>
              <a:rPr kumimoji="1" lang="ja-JP" altLang="en-US" sz="1200" dirty="0" smtClean="0">
                <a:latin typeface="HG丸ｺﾞｼｯｸM-PRO" panose="020F0600000000000000" pitchFamily="50" charset="-128"/>
                <a:ea typeface="HG丸ｺﾞｼｯｸM-PRO" panose="020F0600000000000000" pitchFamily="50" charset="-128"/>
              </a:rPr>
              <a:t>はその</a:t>
            </a:r>
            <a:r>
              <a:rPr kumimoji="1" lang="ja-JP" altLang="en-US" sz="1200" dirty="0">
                <a:latin typeface="HG丸ｺﾞｼｯｸM-PRO" panose="020F0600000000000000" pitchFamily="50" charset="-128"/>
                <a:ea typeface="HG丸ｺﾞｼｯｸM-PRO" panose="020F0600000000000000" pitchFamily="50" charset="-128"/>
              </a:rPr>
              <a:t>ためです</a:t>
            </a:r>
            <a:r>
              <a:rPr kumimoji="1" lang="ja-JP" altLang="en-US" sz="1200" dirty="0" smtClean="0">
                <a:latin typeface="HG丸ｺﾞｼｯｸM-PRO" panose="020F0600000000000000" pitchFamily="50" charset="-128"/>
                <a:ea typeface="HG丸ｺﾞｼｯｸM-PRO" panose="020F0600000000000000" pitchFamily="50" charset="-128"/>
              </a:rPr>
              <a:t>。お口の健康管理は、感染対策にとても有効です。</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第２波・３波の感染拡大が</a:t>
            </a:r>
            <a:r>
              <a:rPr kumimoji="1" lang="ja-JP" altLang="en-US" sz="1200" dirty="0">
                <a:latin typeface="HG丸ｺﾞｼｯｸM-PRO" panose="020F0600000000000000" pitchFamily="50" charset="-128"/>
                <a:ea typeface="HG丸ｺﾞｼｯｸM-PRO" panose="020F0600000000000000" pitchFamily="50" charset="-128"/>
              </a:rPr>
              <a:t>心配されて</a:t>
            </a:r>
            <a:r>
              <a:rPr kumimoji="1" lang="ja-JP" altLang="en-US" sz="1200" dirty="0" smtClean="0">
                <a:latin typeface="HG丸ｺﾞｼｯｸM-PRO" panose="020F0600000000000000" pitchFamily="50" charset="-128"/>
                <a:ea typeface="HG丸ｺﾞｼｯｸM-PRO" panose="020F0600000000000000" pitchFamily="50" charset="-128"/>
              </a:rPr>
              <a:t>いますが、困ることのないよう、歯科</a:t>
            </a:r>
            <a:r>
              <a:rPr kumimoji="1" lang="ja-JP" altLang="en-US" sz="1200" dirty="0">
                <a:latin typeface="HG丸ｺﾞｼｯｸM-PRO" panose="020F0600000000000000" pitchFamily="50" charset="-128"/>
                <a:ea typeface="HG丸ｺﾞｼｯｸM-PRO" panose="020F0600000000000000" pitchFamily="50" charset="-128"/>
              </a:rPr>
              <a:t>医院</a:t>
            </a:r>
            <a:r>
              <a:rPr kumimoji="1" lang="ja-JP" altLang="en-US" sz="1200" dirty="0" smtClean="0">
                <a:latin typeface="HG丸ｺﾞｼｯｸM-PRO" panose="020F0600000000000000" pitchFamily="50" charset="-128"/>
                <a:ea typeface="HG丸ｺﾞｼｯｸM-PRO" panose="020F0600000000000000" pitchFamily="50" charset="-128"/>
              </a:rPr>
              <a:t>でしっかりと口腔ケアを受け、お口の清掃方法を教わりましょう。</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endParaRPr kumimoji="1" lang="en-US" altLang="ja-JP" sz="1200" dirty="0" smtClean="0">
              <a:latin typeface="HG丸ｺﾞｼｯｸM-PRO" panose="020F0600000000000000" pitchFamily="50" charset="-128"/>
              <a:ea typeface="HG丸ｺﾞｼｯｸM-PRO" panose="020F0600000000000000" pitchFamily="50" charset="-128"/>
            </a:endParaRPr>
          </a:p>
          <a:p>
            <a:pPr>
              <a:lnSpc>
                <a:spcPct val="150000"/>
              </a:lnSpc>
            </a:pPr>
            <a:r>
              <a:rPr kumimoji="1" lang="en-US" altLang="ja-JP" sz="2000" dirty="0" smtClean="0">
                <a:latin typeface="HG丸ｺﾞｼｯｸM-PRO" panose="020F0600000000000000" pitchFamily="50" charset="-128"/>
                <a:ea typeface="HG丸ｺﾞｼｯｸM-PRO" panose="020F0600000000000000" pitchFamily="50" charset="-128"/>
              </a:rPr>
              <a:t>3</a:t>
            </a:r>
            <a:r>
              <a:rPr kumimoji="1" lang="ja-JP" altLang="en-US" sz="2000" dirty="0" err="1"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お口</a:t>
            </a:r>
            <a:r>
              <a:rPr kumimoji="1" lang="ja-JP" altLang="en-US" sz="2000" dirty="0">
                <a:latin typeface="HG丸ｺﾞｼｯｸM-PRO" panose="020F0600000000000000" pitchFamily="50" charset="-128"/>
                <a:ea typeface="HG丸ｺﾞｼｯｸM-PRO" panose="020F0600000000000000" pitchFamily="50" charset="-128"/>
              </a:rPr>
              <a:t>の機能回復</a:t>
            </a:r>
            <a:r>
              <a:rPr kumimoji="1" lang="ja-JP" altLang="en-US" sz="2000" dirty="0" smtClean="0">
                <a:latin typeface="HG丸ｺﾞｼｯｸM-PRO" panose="020F0600000000000000" pitchFamily="50" charset="-128"/>
                <a:ea typeface="HG丸ｺﾞｼｯｸM-PRO" panose="020F0600000000000000" pitchFamily="50" charset="-128"/>
              </a:rPr>
              <a:t>で、重症化予防！</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お口が乾燥</a:t>
            </a:r>
            <a:r>
              <a:rPr kumimoji="1" lang="ja-JP" altLang="en-US" sz="1200" dirty="0" smtClean="0">
                <a:latin typeface="HG丸ｺﾞｼｯｸM-PRO" panose="020F0600000000000000" pitchFamily="50" charset="-128"/>
                <a:ea typeface="HG丸ｺﾞｼｯｸM-PRO" panose="020F0600000000000000" pitchFamily="50" charset="-128"/>
              </a:rPr>
              <a:t>しやすかったり、</a:t>
            </a:r>
            <a:r>
              <a:rPr kumimoji="1" lang="ja-JP" altLang="en-US" sz="1200" dirty="0">
                <a:latin typeface="HG丸ｺﾞｼｯｸM-PRO" panose="020F0600000000000000" pitchFamily="50" charset="-128"/>
                <a:ea typeface="HG丸ｺﾞｼｯｸM-PRO" panose="020F0600000000000000" pitchFamily="50" charset="-128"/>
              </a:rPr>
              <a:t>咳払いが</a:t>
            </a:r>
            <a:r>
              <a:rPr kumimoji="1" lang="ja-JP" altLang="en-US" sz="1200" dirty="0" smtClean="0">
                <a:latin typeface="HG丸ｺﾞｼｯｸM-PRO" panose="020F0600000000000000" pitchFamily="50" charset="-128"/>
                <a:ea typeface="HG丸ｺﾞｼｯｸM-PRO" panose="020F0600000000000000" pitchFamily="50" charset="-128"/>
              </a:rPr>
              <a:t>増えた人</a:t>
            </a:r>
            <a:r>
              <a:rPr kumimoji="1" lang="ja-JP" altLang="en-US" sz="1200" dirty="0">
                <a:latin typeface="HG丸ｺﾞｼｯｸM-PRO" panose="020F0600000000000000" pitchFamily="50" charset="-128"/>
                <a:ea typeface="HG丸ｺﾞｼｯｸM-PRO" panose="020F0600000000000000" pitchFamily="50" charset="-128"/>
              </a:rPr>
              <a:t>は、口の機能が衰えています</a:t>
            </a:r>
            <a:r>
              <a:rPr kumimoji="1" lang="ja-JP" altLang="en-US" sz="1200" dirty="0" smtClean="0">
                <a:latin typeface="HG丸ｺﾞｼｯｸM-PRO" panose="020F0600000000000000" pitchFamily="50" charset="-128"/>
                <a:ea typeface="HG丸ｺﾞｼｯｸM-PRO" panose="020F0600000000000000" pitchFamily="50" charset="-128"/>
              </a:rPr>
              <a:t>。知らぬ</a:t>
            </a:r>
            <a:r>
              <a:rPr kumimoji="1" lang="ja-JP" altLang="en-US" sz="1200" dirty="0">
                <a:latin typeface="HG丸ｺﾞｼｯｸM-PRO" panose="020F0600000000000000" pitchFamily="50" charset="-128"/>
                <a:ea typeface="HG丸ｺﾞｼｯｸM-PRO" panose="020F0600000000000000" pitchFamily="50" charset="-128"/>
              </a:rPr>
              <a:t>間に</a:t>
            </a:r>
            <a:r>
              <a:rPr kumimoji="1" lang="ja-JP" altLang="en-US" sz="1200" dirty="0" smtClean="0">
                <a:latin typeface="HG丸ｺﾞｼｯｸM-PRO" panose="020F0600000000000000" pitchFamily="50" charset="-128"/>
                <a:ea typeface="HG丸ｺﾞｼｯｸM-PRO" panose="020F0600000000000000" pitchFamily="50" charset="-128"/>
              </a:rPr>
              <a:t>誤嚥するようにな</a:t>
            </a:r>
            <a:r>
              <a:rPr kumimoji="1" lang="ja-JP" altLang="en-US" sz="1200" dirty="0">
                <a:latin typeface="HG丸ｺﾞｼｯｸM-PRO" panose="020F0600000000000000" pitchFamily="50" charset="-128"/>
                <a:ea typeface="HG丸ｺﾞｼｯｸM-PRO" panose="020F0600000000000000" pitchFamily="50" charset="-128"/>
              </a:rPr>
              <a:t>り</a:t>
            </a:r>
            <a:r>
              <a:rPr kumimoji="1" lang="ja-JP" altLang="en-US" sz="1200" dirty="0" smtClean="0">
                <a:latin typeface="HG丸ｺﾞｼｯｸM-PRO" panose="020F0600000000000000" pitchFamily="50" charset="-128"/>
                <a:ea typeface="HG丸ｺﾞｼｯｸM-PRO" panose="020F0600000000000000" pitchFamily="50" charset="-128"/>
              </a:rPr>
              <a:t>、肺炎の発症リスク</a:t>
            </a:r>
            <a:r>
              <a:rPr kumimoji="1" lang="ja-JP" altLang="en-US" sz="1200" dirty="0">
                <a:latin typeface="HG丸ｺﾞｼｯｸM-PRO" panose="020F0600000000000000" pitchFamily="50" charset="-128"/>
                <a:ea typeface="HG丸ｺﾞｼｯｸM-PRO" panose="020F0600000000000000" pitchFamily="50" charset="-128"/>
              </a:rPr>
              <a:t>が</a:t>
            </a:r>
            <a:r>
              <a:rPr kumimoji="1" lang="ja-JP" altLang="en-US" sz="1200" dirty="0" smtClean="0">
                <a:latin typeface="HG丸ｺﾞｼｯｸM-PRO" panose="020F0600000000000000" pitchFamily="50" charset="-128"/>
                <a:ea typeface="HG丸ｺﾞｼｯｸM-PRO" panose="020F0600000000000000" pitchFamily="50" charset="-128"/>
              </a:rPr>
              <a:t>高まったり、新型コロナウイルスに感染した時に重症化しやすくなりま</a:t>
            </a:r>
            <a:r>
              <a:rPr kumimoji="1" lang="ja-JP" altLang="en-US" sz="1200" dirty="0">
                <a:latin typeface="HG丸ｺﾞｼｯｸM-PRO" panose="020F0600000000000000" pitchFamily="50" charset="-128"/>
                <a:ea typeface="HG丸ｺﾞｼｯｸM-PRO" panose="020F0600000000000000" pitchFamily="50" charset="-128"/>
              </a:rPr>
              <a:t>す</a:t>
            </a: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この</a:t>
            </a:r>
            <a:r>
              <a:rPr kumimoji="1" lang="ja-JP" altLang="en-US" sz="1200" dirty="0">
                <a:latin typeface="HG丸ｺﾞｼｯｸM-PRO" panose="020F0600000000000000" pitchFamily="50" charset="-128"/>
                <a:ea typeface="HG丸ｺﾞｼｯｸM-PRO" panose="020F0600000000000000" pitchFamily="50" charset="-128"/>
              </a:rPr>
              <a:t>機会</a:t>
            </a:r>
            <a:r>
              <a:rPr kumimoji="1" lang="ja-JP" altLang="en-US" sz="1200" dirty="0" smtClean="0">
                <a:latin typeface="HG丸ｺﾞｼｯｸM-PRO" panose="020F0600000000000000" pitchFamily="50" charset="-128"/>
                <a:ea typeface="HG丸ｺﾞｼｯｸM-PRO" panose="020F0600000000000000" pitchFamily="50" charset="-128"/>
              </a:rPr>
              <a:t>に、お口</a:t>
            </a:r>
            <a:r>
              <a:rPr kumimoji="1" lang="ja-JP" altLang="en-US" sz="1200" dirty="0">
                <a:latin typeface="HG丸ｺﾞｼｯｸM-PRO" panose="020F0600000000000000" pitchFamily="50" charset="-128"/>
                <a:ea typeface="HG丸ｺﾞｼｯｸM-PRO" panose="020F0600000000000000" pitchFamily="50" charset="-128"/>
              </a:rPr>
              <a:t>の機能を高める方法を</a:t>
            </a:r>
            <a:r>
              <a:rPr kumimoji="1" lang="ja-JP" altLang="en-US" sz="1200" dirty="0" smtClean="0">
                <a:latin typeface="HG丸ｺﾞｼｯｸM-PRO" panose="020F0600000000000000" pitchFamily="50" charset="-128"/>
                <a:ea typeface="HG丸ｺﾞｼｯｸM-PRO" panose="020F0600000000000000" pitchFamily="50" charset="-128"/>
              </a:rPr>
              <a:t>教わり、実践</a:t>
            </a:r>
            <a:r>
              <a:rPr kumimoji="1" lang="ja-JP" altLang="en-US" sz="1200" dirty="0">
                <a:latin typeface="HG丸ｺﾞｼｯｸM-PRO" panose="020F0600000000000000" pitchFamily="50" charset="-128"/>
                <a:ea typeface="HG丸ｺﾞｼｯｸM-PRO" panose="020F0600000000000000" pitchFamily="50" charset="-128"/>
              </a:rPr>
              <a:t>して</a:t>
            </a:r>
            <a:r>
              <a:rPr kumimoji="1" lang="ja-JP" altLang="en-US" sz="1200" dirty="0" smtClean="0">
                <a:latin typeface="HG丸ｺﾞｼｯｸM-PRO" panose="020F0600000000000000" pitchFamily="50" charset="-128"/>
                <a:ea typeface="HG丸ｺﾞｼｯｸM-PRO" panose="020F0600000000000000" pitchFamily="50" charset="-128"/>
              </a:rPr>
              <a:t>みましょう。</a:t>
            </a:r>
            <a:endParaRPr kumimoji="1" lang="ja-JP" altLang="en-US" sz="1200" dirty="0">
              <a:latin typeface="HG丸ｺﾞｼｯｸM-PRO" panose="020F0600000000000000" pitchFamily="50" charset="-128"/>
              <a:ea typeface="HG丸ｺﾞｼｯｸM-PRO" panose="020F0600000000000000" pitchFamily="50" charset="-128"/>
            </a:endParaRPr>
          </a:p>
          <a:p>
            <a:pPr>
              <a:lnSpc>
                <a:spcPct val="150000"/>
              </a:lnSpc>
            </a:pPr>
            <a:endParaRPr kumimoji="1" lang="en-US" altLang="ja-JP" sz="1200" dirty="0">
              <a:latin typeface="HG丸ｺﾞｼｯｸM-PRO" panose="020F0600000000000000" pitchFamily="50" charset="-128"/>
              <a:ea typeface="HG丸ｺﾞｼｯｸM-PRO" panose="020F0600000000000000" pitchFamily="50" charset="-128"/>
            </a:endParaRPr>
          </a:p>
          <a:p>
            <a:pPr>
              <a:lnSpc>
                <a:spcPct val="150000"/>
              </a:lnSpc>
            </a:pPr>
            <a:r>
              <a:rPr kumimoji="1" lang="en-US" altLang="ja-JP" sz="2000" dirty="0">
                <a:latin typeface="HG丸ｺﾞｼｯｸM-PRO" panose="020F0600000000000000" pitchFamily="50" charset="-128"/>
                <a:ea typeface="HG丸ｺﾞｼｯｸM-PRO" panose="020F0600000000000000" pitchFamily="50" charset="-128"/>
              </a:rPr>
              <a:t>4</a:t>
            </a:r>
            <a:r>
              <a:rPr kumimoji="1" lang="ja-JP" altLang="en-US" sz="2000" dirty="0" err="1">
                <a:latin typeface="HG丸ｺﾞｼｯｸM-PRO" panose="020F0600000000000000" pitchFamily="50" charset="-128"/>
                <a:ea typeface="HG丸ｺﾞｼｯｸM-PRO" panose="020F0600000000000000" pitchFamily="50" charset="-128"/>
              </a:rPr>
              <a:t>．</a:t>
            </a:r>
            <a:r>
              <a:rPr kumimoji="1" lang="ja-JP" altLang="en-US" sz="2000" dirty="0">
                <a:latin typeface="HG丸ｺﾞｼｯｸM-PRO" panose="020F0600000000000000" pitchFamily="50" charset="-128"/>
                <a:ea typeface="HG丸ｺﾞｼｯｸM-PRO" panose="020F0600000000000000" pitchFamily="50" charset="-128"/>
              </a:rPr>
              <a:t>歯科医院での院内感染は起きて</a:t>
            </a:r>
            <a:r>
              <a:rPr kumimoji="1" lang="ja-JP" altLang="en-US" sz="2000" dirty="0" smtClean="0">
                <a:latin typeface="HG丸ｺﾞｼｯｸM-PRO" panose="020F0600000000000000" pitchFamily="50" charset="-128"/>
                <a:ea typeface="HG丸ｺﾞｼｯｸM-PRO" panose="020F0600000000000000" pitchFamily="50" charset="-128"/>
              </a:rPr>
              <a:t>いません</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器具</a:t>
            </a:r>
            <a:r>
              <a:rPr kumimoji="1" lang="ja-JP" altLang="en-US" sz="1200" dirty="0">
                <a:latin typeface="HG丸ｺﾞｼｯｸM-PRO" panose="020F0600000000000000" pitchFamily="50" charset="-128"/>
                <a:ea typeface="HG丸ｺﾞｼｯｸM-PRO" panose="020F0600000000000000" pitchFamily="50" charset="-128"/>
              </a:rPr>
              <a:t>の</a:t>
            </a:r>
            <a:r>
              <a:rPr kumimoji="1" lang="ja-JP" altLang="en-US" sz="1200" dirty="0" smtClean="0">
                <a:latin typeface="HG丸ｺﾞｼｯｸM-PRO" panose="020F0600000000000000" pitchFamily="50" charset="-128"/>
                <a:ea typeface="HG丸ｺﾞｼｯｸM-PRO" panose="020F0600000000000000" pitchFamily="50" charset="-128"/>
              </a:rPr>
              <a:t>滅菌・消毒</a:t>
            </a:r>
            <a:r>
              <a:rPr kumimoji="1" lang="ja-JP" altLang="en-US" sz="1200" dirty="0">
                <a:latin typeface="HG丸ｺﾞｼｯｸM-PRO" panose="020F0600000000000000" pitchFamily="50" charset="-128"/>
                <a:ea typeface="HG丸ｺﾞｼｯｸM-PRO" panose="020F0600000000000000" pitchFamily="50" charset="-128"/>
              </a:rPr>
              <a:t>は、半世紀前から実践されています。今回の新型コロナウイルスで歯科治療により患者さんへ感染したという報告はありません。</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すべて</a:t>
            </a:r>
            <a:r>
              <a:rPr kumimoji="1" lang="ja-JP" altLang="en-US" sz="1200" dirty="0">
                <a:latin typeface="HG丸ｺﾞｼｯｸM-PRO" panose="020F0600000000000000" pitchFamily="50" charset="-128"/>
                <a:ea typeface="HG丸ｺﾞｼｯｸM-PRO" panose="020F0600000000000000" pitchFamily="50" charset="-128"/>
              </a:rPr>
              <a:t>の</a:t>
            </a:r>
            <a:r>
              <a:rPr kumimoji="1" lang="ja-JP" altLang="en-US" sz="1200" dirty="0" smtClean="0">
                <a:latin typeface="HG丸ｺﾞｼｯｸM-PRO" panose="020F0600000000000000" pitchFamily="50" charset="-128"/>
                <a:ea typeface="HG丸ｺﾞｼｯｸM-PRO" panose="020F0600000000000000" pitchFamily="50" charset="-128"/>
              </a:rPr>
              <a:t>患者さんに、感染防止対策を行って診療</a:t>
            </a:r>
            <a:r>
              <a:rPr kumimoji="1" lang="ja-JP" altLang="en-US" sz="1200" dirty="0">
                <a:latin typeface="HG丸ｺﾞｼｯｸM-PRO" panose="020F0600000000000000" pitchFamily="50" charset="-128"/>
                <a:ea typeface="HG丸ｺﾞｼｯｸM-PRO" panose="020F0600000000000000" pitchFamily="50" charset="-128"/>
              </a:rPr>
              <a:t>に当たっております。スタッフ</a:t>
            </a:r>
            <a:r>
              <a:rPr kumimoji="1" lang="ja-JP" altLang="en-US" sz="1200" dirty="0" smtClean="0">
                <a:latin typeface="HG丸ｺﾞｼｯｸM-PRO" panose="020F0600000000000000" pitchFamily="50" charset="-128"/>
                <a:ea typeface="HG丸ｺﾞｼｯｸM-PRO" panose="020F0600000000000000" pitchFamily="50" charset="-128"/>
              </a:rPr>
              <a:t>は</a:t>
            </a:r>
            <a:r>
              <a:rPr kumimoji="1" lang="ja-JP" altLang="en-US" sz="1200" dirty="0">
                <a:latin typeface="HG丸ｺﾞｼｯｸM-PRO" panose="020F0600000000000000" pitchFamily="50" charset="-128"/>
                <a:ea typeface="HG丸ｺﾞｼｯｸM-PRO" panose="020F0600000000000000" pitchFamily="50" charset="-128"/>
              </a:rPr>
              <a:t>毎日</a:t>
            </a:r>
            <a:r>
              <a:rPr kumimoji="1" lang="ja-JP" altLang="en-US" sz="1200" dirty="0" smtClean="0">
                <a:latin typeface="HG丸ｺﾞｼｯｸM-PRO" panose="020F0600000000000000" pitchFamily="50" charset="-128"/>
                <a:ea typeface="HG丸ｺﾞｼｯｸM-PRO" panose="020F0600000000000000" pitchFamily="50" charset="-128"/>
              </a:rPr>
              <a:t>健康</a:t>
            </a:r>
            <a:r>
              <a:rPr kumimoji="1" lang="ja-JP" altLang="en-US" sz="1200" dirty="0">
                <a:latin typeface="HG丸ｺﾞｼｯｸM-PRO" panose="020F0600000000000000" pitchFamily="50" charset="-128"/>
                <a:ea typeface="HG丸ｺﾞｼｯｸM-PRO" panose="020F0600000000000000" pitchFamily="50" charset="-128"/>
              </a:rPr>
              <a:t>チェックをし、万全の体調で診療に従事しております</a:t>
            </a: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en-US" altLang="ja-JP" sz="1200" dirty="0" smtClean="0">
              <a:latin typeface="HG丸ｺﾞｼｯｸM-PRO" panose="020F0600000000000000" pitchFamily="50" charset="-128"/>
              <a:ea typeface="HG丸ｺﾞｼｯｸM-PRO" panose="020F0600000000000000" pitchFamily="50" charset="-128"/>
            </a:endParaRPr>
          </a:p>
          <a:p>
            <a:pPr marL="180000">
              <a:lnSpc>
                <a:spcPct val="150000"/>
              </a:lnSpc>
            </a:pPr>
            <a:r>
              <a:rPr kumimoji="1"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患者</a:t>
            </a:r>
            <a:r>
              <a:rPr kumimoji="1" lang="ja-JP" altLang="en-US" sz="1200" dirty="0">
                <a:latin typeface="HG丸ｺﾞｼｯｸM-PRO" panose="020F0600000000000000" pitchFamily="50" charset="-128"/>
                <a:ea typeface="HG丸ｺﾞｼｯｸM-PRO" panose="020F0600000000000000" pitchFamily="50" charset="-128"/>
              </a:rPr>
              <a:t>さん</a:t>
            </a:r>
            <a:r>
              <a:rPr kumimoji="1" lang="ja-JP" altLang="en-US" sz="1200" dirty="0" smtClean="0">
                <a:latin typeface="HG丸ｺﾞｼｯｸM-PRO" panose="020F0600000000000000" pitchFamily="50" charset="-128"/>
                <a:ea typeface="HG丸ｺﾞｼｯｸM-PRO" panose="020F0600000000000000" pitchFamily="50" charset="-128"/>
              </a:rPr>
              <a:t>におかれまして</a:t>
            </a:r>
            <a:r>
              <a:rPr kumimoji="1" lang="ja-JP" altLang="en-US" sz="1200" dirty="0">
                <a:latin typeface="HG丸ｺﾞｼｯｸM-PRO" panose="020F0600000000000000" pitchFamily="50" charset="-128"/>
                <a:ea typeface="HG丸ｺﾞｼｯｸM-PRO" panose="020F0600000000000000" pitchFamily="50" charset="-128"/>
              </a:rPr>
              <a:t>も、免疫が高まるような規則正しい生活習慣を維持されますようお願い</a:t>
            </a:r>
            <a:r>
              <a:rPr kumimoji="1" lang="ja-JP" altLang="en-US" sz="1200" dirty="0" smtClean="0">
                <a:latin typeface="HG丸ｺﾞｼｯｸM-PRO" panose="020F0600000000000000" pitchFamily="50" charset="-128"/>
                <a:ea typeface="HG丸ｺﾞｼｯｸM-PRO" panose="020F0600000000000000" pitchFamily="50" charset="-128"/>
              </a:rPr>
              <a:t>いたします。</a:t>
            </a:r>
            <a:endParaRPr kumimoji="1" lang="ja-JP" altLang="en-US" sz="1200" dirty="0">
              <a:latin typeface="HG丸ｺﾞｼｯｸM-PRO" panose="020F0600000000000000" pitchFamily="50" charset="-128"/>
              <a:ea typeface="HG丸ｺﾞｼｯｸM-PRO" panose="020F06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950257790"/>
              </p:ext>
            </p:extLst>
          </p:nvPr>
        </p:nvGraphicFramePr>
        <p:xfrm>
          <a:off x="2707104" y="8109283"/>
          <a:ext cx="3862138" cy="1335505"/>
        </p:xfrm>
        <a:graphic>
          <a:graphicData uri="http://schemas.openxmlformats.org/drawingml/2006/table">
            <a:tbl>
              <a:tblPr firstRow="1" bandRow="1">
                <a:tableStyleId>{5940675A-B579-460E-94D1-54222C63F5DA}</a:tableStyleId>
              </a:tblPr>
              <a:tblGrid>
                <a:gridCol w="3862138">
                  <a:extLst>
                    <a:ext uri="{9D8B030D-6E8A-4147-A177-3AD203B41FA5}">
                      <a16:colId xmlns:a16="http://schemas.microsoft.com/office/drawing/2014/main" val="1783177536"/>
                    </a:ext>
                  </a:extLst>
                </a:gridCol>
              </a:tblGrid>
              <a:tr h="320755">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院長</a:t>
                      </a:r>
                      <a:endParaRPr kumimoji="1" lang="ja-JP" altLang="en-US" sz="12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66711428"/>
                  </a:ext>
                </a:extLst>
              </a:tr>
              <a:tr h="1014750">
                <a:tc>
                  <a:txBody>
                    <a:bodyPr/>
                    <a:lstStyle/>
                    <a:p>
                      <a:pPr algn="ctr"/>
                      <a:endParaRPr kumimoji="1" lang="ja-JP" altLang="en-US" sz="24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29003976"/>
                  </a:ext>
                </a:extLst>
              </a:tr>
            </a:tbl>
          </a:graphicData>
        </a:graphic>
      </p:graphicFrame>
    </p:spTree>
    <p:extLst>
      <p:ext uri="{BB962C8B-B14F-4D97-AF65-F5344CB8AC3E}">
        <p14:creationId xmlns:p14="http://schemas.microsoft.com/office/powerpoint/2010/main" val="21719177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347</TotalTime>
  <Words>329</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河井 瑞夫</dc:creator>
  <cp:lastModifiedBy>河井 瑞夫</cp:lastModifiedBy>
  <cp:revision>33</cp:revision>
  <dcterms:created xsi:type="dcterms:W3CDTF">2020-05-25T06:04:02Z</dcterms:created>
  <dcterms:modified xsi:type="dcterms:W3CDTF">2020-06-19T03:37:15Z</dcterms:modified>
</cp:coreProperties>
</file>