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25477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875728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469303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60783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775743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943828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335143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98777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3269158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36074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D3EE64-2A8E-4A49-8551-0C3ED94811A2}" type="datetimeFigureOut">
              <a:rPr kumimoji="1" lang="ja-JP" altLang="en-US" smtClean="0"/>
              <a:t>2020/6/4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222008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D3EE64-2A8E-4A49-8551-0C3ED94811A2}" type="datetimeFigureOut">
              <a:rPr kumimoji="1" lang="ja-JP" altLang="en-US" smtClean="0"/>
              <a:t>2020/6/4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9D9FBF9-E0ED-4137-A4A1-1168C607E22D}" type="slidenum">
              <a:rPr kumimoji="1" lang="ja-JP" altLang="en-US" smtClean="0"/>
              <a:t>‹#›</a:t>
            </a:fld>
            <a:endParaRPr kumimoji="1" lang="ja-JP" altLang="en-US"/>
          </a:p>
        </p:txBody>
      </p:sp>
    </p:spTree>
    <p:extLst>
      <p:ext uri="{BB962C8B-B14F-4D97-AF65-F5344CB8AC3E}">
        <p14:creationId xmlns:p14="http://schemas.microsoft.com/office/powerpoint/2010/main" val="19600369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385" y="4972356"/>
            <a:ext cx="5238120" cy="7412599"/>
          </a:xfrm>
          <a:prstGeom prst="rect">
            <a:avLst/>
          </a:prstGeom>
        </p:spPr>
      </p:pic>
      <p:sp>
        <p:nvSpPr>
          <p:cNvPr id="4" name="テキスト ボックス 3"/>
          <p:cNvSpPr txBox="1"/>
          <p:nvPr/>
        </p:nvSpPr>
        <p:spPr>
          <a:xfrm>
            <a:off x="0" y="447075"/>
            <a:ext cx="6858000" cy="523220"/>
          </a:xfrm>
          <a:prstGeom prst="rect">
            <a:avLst/>
          </a:prstGeom>
          <a:noFill/>
        </p:spPr>
        <p:txBody>
          <a:bodyPr wrap="square" rtlCol="0">
            <a:spAutoFit/>
          </a:bodyPr>
          <a:lstStyle/>
          <a:p>
            <a:pPr algn="ctr"/>
            <a:r>
              <a:rPr kumimoji="1" lang="ja-JP" altLang="en-US" sz="2800" dirty="0" smtClean="0">
                <a:latin typeface="HGS創英角ﾎﾟｯﾌﾟ体" panose="040B0A00000000000000" pitchFamily="50" charset="-128"/>
                <a:ea typeface="HGS創英角ﾎﾟｯﾌﾟ体" panose="040B0A00000000000000" pitchFamily="50" charset="-128"/>
              </a:rPr>
              <a:t>専門的な口腔ケアは継続しましょう</a:t>
            </a:r>
            <a:endParaRPr kumimoji="1" lang="ja-JP" altLang="en-US" sz="2800" dirty="0">
              <a:latin typeface="HGS創英角ﾎﾟｯﾌﾟ体" panose="040B0A00000000000000" pitchFamily="50" charset="-128"/>
              <a:ea typeface="HGS創英角ﾎﾟｯﾌﾟ体" panose="040B0A00000000000000" pitchFamily="50" charset="-128"/>
            </a:endParaRPr>
          </a:p>
        </p:txBody>
      </p:sp>
      <p:sp>
        <p:nvSpPr>
          <p:cNvPr id="6" name="テキスト ボックス 5"/>
          <p:cNvSpPr txBox="1"/>
          <p:nvPr/>
        </p:nvSpPr>
        <p:spPr>
          <a:xfrm>
            <a:off x="153404" y="1463031"/>
            <a:ext cx="6551191" cy="6093976"/>
          </a:xfrm>
          <a:prstGeom prst="rect">
            <a:avLst/>
          </a:prstGeom>
          <a:noFill/>
        </p:spPr>
        <p:txBody>
          <a:bodyPr wrap="square" rtlCol="0">
            <a:spAutoFit/>
          </a:bodyPr>
          <a:lstStyle/>
          <a:p>
            <a:r>
              <a:rPr kumimoji="1" lang="ja-JP" altLang="en-US" sz="2000" dirty="0">
                <a:latin typeface="HG丸ｺﾞｼｯｸM-PRO" panose="020F0600000000000000" pitchFamily="50" charset="-128"/>
                <a:ea typeface="HG丸ｺﾞｼｯｸM-PRO" panose="020F0600000000000000" pitchFamily="50" charset="-128"/>
              </a:rPr>
              <a:t>１</a:t>
            </a:r>
            <a:r>
              <a:rPr kumimoji="1" lang="ja-JP" altLang="en-US" sz="2000" dirty="0" smtClean="0">
                <a:latin typeface="HG丸ｺﾞｼｯｸM-PRO" panose="020F0600000000000000" pitchFamily="50" charset="-128"/>
                <a:ea typeface="HG丸ｺﾞｼｯｸM-PRO" panose="020F0600000000000000" pitchFamily="50" charset="-128"/>
              </a:rPr>
              <a:t>．口腔ケアは</a:t>
            </a:r>
            <a:r>
              <a:rPr kumimoji="1" lang="ja-JP" altLang="en-US" sz="2000" dirty="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不要・不急</a:t>
            </a:r>
            <a:r>
              <a:rPr kumimoji="1" lang="ja-JP" altLang="en-US" sz="2000" dirty="0">
                <a:latin typeface="HG丸ｺﾞｼｯｸM-PRO" panose="020F0600000000000000" pitchFamily="50" charset="-128"/>
                <a:ea typeface="HG丸ｺﾞｼｯｸM-PRO" panose="020F0600000000000000" pitchFamily="50" charset="-128"/>
              </a:rPr>
              <a:t>ですか</a:t>
            </a: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1200" dirty="0" smtClean="0">
                <a:latin typeface="ＭＳ ゴシック" panose="020B0609070205080204" pitchFamily="49" charset="-128"/>
                <a:ea typeface="ＭＳ ゴシック" panose="020B0609070205080204" pitchFamily="49" charset="-128"/>
              </a:rPr>
              <a:t>歯の痛みや腫れ、入れ歯の不具合を放っておくと、歯を失ったり、食事がとれずに体力や免疫力が低下します。口腔ケアは、かかりつけ歯科医と相談して続けましょう。</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2000" dirty="0" smtClean="0">
              <a:latin typeface="HG丸ｺﾞｼｯｸM-PRO" panose="020F0600000000000000" pitchFamily="50" charset="-128"/>
              <a:ea typeface="HG丸ｺﾞｼｯｸM-PRO" panose="020F0600000000000000" pitchFamily="50" charset="-128"/>
            </a:endParaRPr>
          </a:p>
          <a:p>
            <a:r>
              <a:rPr kumimoji="1" lang="en-US" altLang="ja-JP" sz="2000" dirty="0" smtClean="0">
                <a:latin typeface="HG丸ｺﾞｼｯｸM-PRO" panose="020F0600000000000000" pitchFamily="50" charset="-128"/>
                <a:ea typeface="HG丸ｺﾞｼｯｸM-PRO" panose="020F0600000000000000" pitchFamily="50" charset="-128"/>
              </a:rPr>
              <a:t>2</a:t>
            </a:r>
            <a:r>
              <a:rPr kumimoji="1" lang="ja-JP" altLang="en-US" sz="2000" dirty="0" err="1" smtClean="0">
                <a:latin typeface="HG丸ｺﾞｼｯｸM-PRO" panose="020F0600000000000000" pitchFamily="50" charset="-128"/>
                <a:ea typeface="HG丸ｺﾞｼｯｸM-PRO" panose="020F0600000000000000" pitchFamily="50" charset="-128"/>
              </a:rPr>
              <a:t>．</a:t>
            </a:r>
            <a:r>
              <a:rPr kumimoji="1" lang="ja-JP" altLang="en-US" sz="2000" dirty="0">
                <a:latin typeface="HG丸ｺﾞｼｯｸM-PRO" panose="020F0600000000000000" pitchFamily="50" charset="-128"/>
                <a:ea typeface="HG丸ｺﾞｼｯｸM-PRO" panose="020F0600000000000000" pitchFamily="50" charset="-128"/>
              </a:rPr>
              <a:t>お口</a:t>
            </a:r>
            <a:r>
              <a:rPr kumimoji="1" lang="ja-JP" altLang="en-US" sz="2000" dirty="0" smtClean="0">
                <a:latin typeface="HG丸ｺﾞｼｯｸM-PRO" panose="020F0600000000000000" pitchFamily="50" charset="-128"/>
                <a:ea typeface="HG丸ｺﾞｼｯｸM-PRO" panose="020F0600000000000000" pitchFamily="50" charset="-128"/>
              </a:rPr>
              <a:t>の健康は、新型コロナウイルス</a:t>
            </a:r>
            <a:r>
              <a:rPr kumimoji="1" lang="ja-JP" altLang="en-US" sz="2000" dirty="0">
                <a:latin typeface="HG丸ｺﾞｼｯｸM-PRO" panose="020F0600000000000000" pitchFamily="50" charset="-128"/>
                <a:ea typeface="HG丸ｺﾞｼｯｸM-PRO" panose="020F0600000000000000" pitchFamily="50" charset="-128"/>
              </a:rPr>
              <a:t>対策に</a:t>
            </a:r>
            <a:r>
              <a:rPr kumimoji="1" lang="ja-JP" altLang="en-US" sz="2000" dirty="0" smtClean="0">
                <a:latin typeface="HG丸ｺﾞｼｯｸM-PRO" panose="020F0600000000000000" pitchFamily="50" charset="-128"/>
                <a:ea typeface="HG丸ｺﾞｼｯｸM-PRO" panose="020F0600000000000000" pitchFamily="50" charset="-128"/>
              </a:rPr>
              <a:t>有効</a:t>
            </a:r>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1400" dirty="0">
                <a:latin typeface="ＭＳ 明朝" panose="02020609040205080304" pitchFamily="17" charset="-128"/>
                <a:ea typeface="ＭＳ 明朝" panose="02020609040205080304" pitchFamily="17" charset="-128"/>
              </a:rPr>
              <a:t>　</a:t>
            </a:r>
            <a:endParaRPr kumimoji="1" lang="en-US" altLang="ja-JP" sz="1400" dirty="0" smtClean="0">
              <a:latin typeface="ＭＳ 明朝" panose="02020609040205080304" pitchFamily="17" charset="-128"/>
              <a:ea typeface="ＭＳ 明朝" panose="02020609040205080304" pitchFamily="17" charset="-128"/>
            </a:endParaRPr>
          </a:p>
          <a:p>
            <a:pPr marL="180000"/>
            <a:r>
              <a:rPr kumimoji="1" lang="ja-JP" altLang="en-US" sz="1400" dirty="0" smtClean="0">
                <a:latin typeface="ＭＳ 明朝" panose="02020609040205080304" pitchFamily="17" charset="-128"/>
                <a:ea typeface="ＭＳ 明朝" panose="02020609040205080304" pitchFamily="17" charset="-128"/>
              </a:rPr>
              <a:t>　新型コロナウィルス</a:t>
            </a:r>
            <a:r>
              <a:rPr kumimoji="1" lang="ja-JP" altLang="en-US" sz="1400" dirty="0">
                <a:latin typeface="ＭＳ 明朝" panose="02020609040205080304" pitchFamily="17" charset="-128"/>
                <a:ea typeface="ＭＳ 明朝" panose="02020609040205080304" pitchFamily="17" charset="-128"/>
              </a:rPr>
              <a:t>は、鼻粘膜と</a:t>
            </a:r>
            <a:r>
              <a:rPr kumimoji="1" lang="ja-JP" altLang="en-US" sz="1400" dirty="0" smtClean="0">
                <a:latin typeface="ＭＳ 明朝" panose="02020609040205080304" pitchFamily="17" charset="-128"/>
                <a:ea typeface="ＭＳ 明朝" panose="02020609040205080304" pitchFamily="17" charset="-128"/>
              </a:rPr>
              <a:t>舌の上</a:t>
            </a:r>
            <a:r>
              <a:rPr kumimoji="1" lang="ja-JP" altLang="en-US" sz="1400" dirty="0">
                <a:latin typeface="ＭＳ 明朝" panose="02020609040205080304" pitchFamily="17" charset="-128"/>
                <a:ea typeface="ＭＳ 明朝" panose="02020609040205080304" pitchFamily="17" charset="-128"/>
              </a:rPr>
              <a:t>で増殖します。</a:t>
            </a:r>
            <a:r>
              <a:rPr kumimoji="1" lang="ja-JP" altLang="en-US" sz="1400" dirty="0" smtClean="0">
                <a:latin typeface="ＭＳ 明朝" panose="02020609040205080304" pitchFamily="17" charset="-128"/>
                <a:ea typeface="ＭＳ 明朝" panose="02020609040205080304" pitchFamily="17" charset="-128"/>
              </a:rPr>
              <a:t>嗅覚や味覚に異常</a:t>
            </a:r>
            <a:r>
              <a:rPr kumimoji="1" lang="ja-JP" altLang="en-US" sz="1400" dirty="0">
                <a:latin typeface="ＭＳ 明朝" panose="02020609040205080304" pitchFamily="17" charset="-128"/>
                <a:ea typeface="ＭＳ 明朝" panose="02020609040205080304" pitchFamily="17" charset="-128"/>
              </a:rPr>
              <a:t>が出るの</a:t>
            </a:r>
            <a:r>
              <a:rPr kumimoji="1" lang="ja-JP" altLang="en-US" sz="1400" dirty="0" smtClean="0">
                <a:latin typeface="ＭＳ 明朝" panose="02020609040205080304" pitchFamily="17" charset="-128"/>
                <a:ea typeface="ＭＳ 明朝" panose="02020609040205080304" pitchFamily="17" charset="-128"/>
              </a:rPr>
              <a:t>はその</a:t>
            </a:r>
            <a:r>
              <a:rPr kumimoji="1" lang="ja-JP" altLang="en-US" sz="1400" dirty="0">
                <a:latin typeface="ＭＳ 明朝" panose="02020609040205080304" pitchFamily="17" charset="-128"/>
                <a:ea typeface="ＭＳ 明朝" panose="02020609040205080304" pitchFamily="17" charset="-128"/>
              </a:rPr>
              <a:t>ためです</a:t>
            </a:r>
            <a:r>
              <a:rPr kumimoji="1" lang="ja-JP" altLang="en-US" sz="1400" dirty="0" smtClean="0">
                <a:latin typeface="ＭＳ 明朝" panose="02020609040205080304" pitchFamily="17" charset="-128"/>
                <a:ea typeface="ＭＳ 明朝" panose="02020609040205080304" pitchFamily="17" charset="-128"/>
              </a:rPr>
              <a:t>。お口の健康管理は、感染対策にとても有効です。</a:t>
            </a:r>
            <a:endParaRPr kumimoji="1" lang="en-US" altLang="ja-JP" sz="1400" dirty="0" smtClean="0">
              <a:latin typeface="ＭＳ 明朝" panose="02020609040205080304" pitchFamily="17" charset="-128"/>
              <a:ea typeface="ＭＳ 明朝" panose="02020609040205080304" pitchFamily="17" charset="-128"/>
            </a:endParaRPr>
          </a:p>
          <a:p>
            <a:pPr marL="180000"/>
            <a:r>
              <a:rPr kumimoji="1" lang="ja-JP" altLang="en-US" sz="1400" dirty="0">
                <a:latin typeface="ＭＳ 明朝" panose="02020609040205080304" pitchFamily="17" charset="-128"/>
                <a:ea typeface="ＭＳ 明朝" panose="02020609040205080304" pitchFamily="17" charset="-128"/>
              </a:rPr>
              <a:t>　</a:t>
            </a:r>
            <a:r>
              <a:rPr kumimoji="1" lang="ja-JP" altLang="en-US" sz="1400" dirty="0" smtClean="0">
                <a:latin typeface="ＭＳ 明朝" panose="02020609040205080304" pitchFamily="17" charset="-128"/>
                <a:ea typeface="ＭＳ 明朝" panose="02020609040205080304" pitchFamily="17" charset="-128"/>
              </a:rPr>
              <a:t>第２波・３波の感染拡大が</a:t>
            </a:r>
            <a:r>
              <a:rPr kumimoji="1" lang="ja-JP" altLang="en-US" sz="1400" dirty="0">
                <a:latin typeface="ＭＳ 明朝" panose="02020609040205080304" pitchFamily="17" charset="-128"/>
                <a:ea typeface="ＭＳ 明朝" panose="02020609040205080304" pitchFamily="17" charset="-128"/>
              </a:rPr>
              <a:t>心配されて</a:t>
            </a:r>
            <a:r>
              <a:rPr kumimoji="1" lang="ja-JP" altLang="en-US" sz="1400" dirty="0" smtClean="0">
                <a:latin typeface="ＭＳ 明朝" panose="02020609040205080304" pitchFamily="17" charset="-128"/>
                <a:ea typeface="ＭＳ 明朝" panose="02020609040205080304" pitchFamily="17" charset="-128"/>
              </a:rPr>
              <a:t>いますが、困ることのないよう、歯科</a:t>
            </a:r>
            <a:r>
              <a:rPr kumimoji="1" lang="ja-JP" altLang="en-US" sz="1400" dirty="0">
                <a:latin typeface="ＭＳ 明朝" panose="02020609040205080304" pitchFamily="17" charset="-128"/>
                <a:ea typeface="ＭＳ 明朝" panose="02020609040205080304" pitchFamily="17" charset="-128"/>
              </a:rPr>
              <a:t>医院</a:t>
            </a:r>
            <a:r>
              <a:rPr kumimoji="1" lang="ja-JP" altLang="en-US" sz="1400" dirty="0" smtClean="0">
                <a:latin typeface="ＭＳ 明朝" panose="02020609040205080304" pitchFamily="17" charset="-128"/>
                <a:ea typeface="ＭＳ 明朝" panose="02020609040205080304" pitchFamily="17" charset="-128"/>
              </a:rPr>
              <a:t>でしっかりと口腔ケアを受け、お口の清掃方法を教わりましょう。</a:t>
            </a:r>
            <a:endParaRPr kumimoji="1" lang="en-US" altLang="ja-JP" sz="1400" dirty="0" smtClean="0">
              <a:latin typeface="ＭＳ 明朝" panose="02020609040205080304" pitchFamily="17" charset="-128"/>
              <a:ea typeface="ＭＳ 明朝" panose="02020609040205080304" pitchFamily="17" charset="-128"/>
            </a:endParaRPr>
          </a:p>
          <a:p>
            <a:pPr marL="180000"/>
            <a:endParaRPr kumimoji="1" lang="en-US" altLang="ja-JP" sz="1400" dirty="0" smtClean="0">
              <a:latin typeface="ＭＳ ゴシック" panose="020B0609070205080204" pitchFamily="49" charset="-128"/>
              <a:ea typeface="ＭＳ ゴシック" panose="020B0609070205080204" pitchFamily="49" charset="-128"/>
            </a:endParaRPr>
          </a:p>
          <a:p>
            <a:r>
              <a:rPr kumimoji="1" lang="en-US" altLang="ja-JP" sz="2000" dirty="0" smtClean="0">
                <a:latin typeface="HG丸ｺﾞｼｯｸM-PRO" panose="020F0600000000000000" pitchFamily="50" charset="-128"/>
                <a:ea typeface="HG丸ｺﾞｼｯｸM-PRO" panose="020F0600000000000000" pitchFamily="50" charset="-128"/>
              </a:rPr>
              <a:t>3</a:t>
            </a:r>
            <a:r>
              <a:rPr kumimoji="1" lang="ja-JP" altLang="en-US" sz="2000" dirty="0" err="1" smtClean="0">
                <a:latin typeface="HG丸ｺﾞｼｯｸM-PRO" panose="020F0600000000000000" pitchFamily="50" charset="-128"/>
                <a:ea typeface="HG丸ｺﾞｼｯｸM-PRO" panose="020F0600000000000000" pitchFamily="50" charset="-128"/>
              </a:rPr>
              <a:t>．</a:t>
            </a:r>
            <a:r>
              <a:rPr kumimoji="1" lang="ja-JP" altLang="en-US" sz="2000" dirty="0" smtClean="0">
                <a:latin typeface="HG丸ｺﾞｼｯｸM-PRO" panose="020F0600000000000000" pitchFamily="50" charset="-128"/>
                <a:ea typeface="HG丸ｺﾞｼｯｸM-PRO" panose="020F0600000000000000" pitchFamily="50" charset="-128"/>
              </a:rPr>
              <a:t>お口</a:t>
            </a:r>
            <a:r>
              <a:rPr kumimoji="1" lang="ja-JP" altLang="en-US" sz="2000" dirty="0">
                <a:latin typeface="HG丸ｺﾞｼｯｸM-PRO" panose="020F0600000000000000" pitchFamily="50" charset="-128"/>
                <a:ea typeface="HG丸ｺﾞｼｯｸM-PRO" panose="020F0600000000000000" pitchFamily="50" charset="-128"/>
              </a:rPr>
              <a:t>の衰えは命取り</a:t>
            </a:r>
            <a:r>
              <a:rPr kumimoji="1" lang="ja-JP" altLang="en-US" sz="2000" dirty="0" smtClean="0">
                <a:latin typeface="HG丸ｺﾞｼｯｸM-PRO" panose="020F0600000000000000" pitchFamily="50" charset="-128"/>
                <a:ea typeface="HG丸ｺﾞｼｯｸM-PRO" panose="020F0600000000000000" pitchFamily="50" charset="-128"/>
              </a:rPr>
              <a:t>！</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r>
              <a:rPr kumimoji="1" lang="ja-JP" altLang="en-US" sz="2000" dirty="0">
                <a:latin typeface="ＭＳ ゴシック" panose="020B0609070205080204" pitchFamily="49" charset="-128"/>
                <a:ea typeface="ＭＳ ゴシック" panose="020B0609070205080204" pitchFamily="49" charset="-128"/>
              </a:rPr>
              <a:t>　</a:t>
            </a:r>
            <a:r>
              <a:rPr kumimoji="1" lang="ja-JP" altLang="en-US" sz="1400" dirty="0">
                <a:latin typeface="ＭＳ 明朝" panose="02020609040205080304" pitchFamily="17" charset="-128"/>
                <a:ea typeface="ＭＳ 明朝" panose="02020609040205080304" pitchFamily="17" charset="-128"/>
              </a:rPr>
              <a:t>お口が乾燥</a:t>
            </a:r>
            <a:r>
              <a:rPr kumimoji="1" lang="ja-JP" altLang="en-US" sz="1400" dirty="0" smtClean="0">
                <a:latin typeface="ＭＳ 明朝" panose="02020609040205080304" pitchFamily="17" charset="-128"/>
                <a:ea typeface="ＭＳ 明朝" panose="02020609040205080304" pitchFamily="17" charset="-128"/>
              </a:rPr>
              <a:t>しやすかったり、</a:t>
            </a:r>
            <a:r>
              <a:rPr kumimoji="1" lang="ja-JP" altLang="en-US" sz="1400" dirty="0">
                <a:latin typeface="ＭＳ 明朝" panose="02020609040205080304" pitchFamily="17" charset="-128"/>
                <a:ea typeface="ＭＳ 明朝" panose="02020609040205080304" pitchFamily="17" charset="-128"/>
              </a:rPr>
              <a:t>咳払いが</a:t>
            </a:r>
            <a:r>
              <a:rPr kumimoji="1" lang="ja-JP" altLang="en-US" sz="1400" dirty="0" smtClean="0">
                <a:latin typeface="ＭＳ 明朝" panose="02020609040205080304" pitchFamily="17" charset="-128"/>
                <a:ea typeface="ＭＳ 明朝" panose="02020609040205080304" pitchFamily="17" charset="-128"/>
              </a:rPr>
              <a:t>増えた人</a:t>
            </a:r>
            <a:r>
              <a:rPr kumimoji="1" lang="ja-JP" altLang="en-US" sz="1400" dirty="0">
                <a:latin typeface="ＭＳ 明朝" panose="02020609040205080304" pitchFamily="17" charset="-128"/>
                <a:ea typeface="ＭＳ 明朝" panose="02020609040205080304" pitchFamily="17" charset="-128"/>
              </a:rPr>
              <a:t>は、口の機能が衰えています</a:t>
            </a:r>
            <a:r>
              <a:rPr kumimoji="1" lang="ja-JP" altLang="en-US" sz="1400" dirty="0" smtClean="0">
                <a:latin typeface="ＭＳ 明朝" panose="02020609040205080304" pitchFamily="17" charset="-128"/>
                <a:ea typeface="ＭＳ 明朝" panose="02020609040205080304" pitchFamily="17" charset="-128"/>
              </a:rPr>
              <a:t>。知らぬ</a:t>
            </a:r>
            <a:r>
              <a:rPr kumimoji="1" lang="ja-JP" altLang="en-US" sz="1400" dirty="0">
                <a:latin typeface="ＭＳ 明朝" panose="02020609040205080304" pitchFamily="17" charset="-128"/>
                <a:ea typeface="ＭＳ 明朝" panose="02020609040205080304" pitchFamily="17" charset="-128"/>
              </a:rPr>
              <a:t>間に</a:t>
            </a:r>
            <a:r>
              <a:rPr kumimoji="1" lang="ja-JP" altLang="en-US" sz="1400" dirty="0" smtClean="0">
                <a:latin typeface="ＭＳ 明朝" panose="02020609040205080304" pitchFamily="17" charset="-128"/>
                <a:ea typeface="ＭＳ 明朝" panose="02020609040205080304" pitchFamily="17" charset="-128"/>
              </a:rPr>
              <a:t>誤嚥するようにな</a:t>
            </a:r>
            <a:r>
              <a:rPr kumimoji="1" lang="ja-JP" altLang="en-US" sz="1400" dirty="0">
                <a:latin typeface="ＭＳ 明朝" panose="02020609040205080304" pitchFamily="17" charset="-128"/>
                <a:ea typeface="ＭＳ 明朝" panose="02020609040205080304" pitchFamily="17" charset="-128"/>
              </a:rPr>
              <a:t>り</a:t>
            </a:r>
            <a:r>
              <a:rPr kumimoji="1" lang="ja-JP" altLang="en-US" sz="1400" dirty="0" smtClean="0">
                <a:latin typeface="ＭＳ 明朝" panose="02020609040205080304" pitchFamily="17" charset="-128"/>
                <a:ea typeface="ＭＳ 明朝" panose="02020609040205080304" pitchFamily="17" charset="-128"/>
              </a:rPr>
              <a:t>、肺炎の発症リスク</a:t>
            </a:r>
            <a:r>
              <a:rPr kumimoji="1" lang="ja-JP" altLang="en-US" sz="1400" dirty="0">
                <a:latin typeface="ＭＳ 明朝" panose="02020609040205080304" pitchFamily="17" charset="-128"/>
                <a:ea typeface="ＭＳ 明朝" panose="02020609040205080304" pitchFamily="17" charset="-128"/>
              </a:rPr>
              <a:t>が</a:t>
            </a:r>
            <a:r>
              <a:rPr kumimoji="1" lang="ja-JP" altLang="en-US" sz="1400" dirty="0" smtClean="0">
                <a:latin typeface="ＭＳ 明朝" panose="02020609040205080304" pitchFamily="17" charset="-128"/>
                <a:ea typeface="ＭＳ 明朝" panose="02020609040205080304" pitchFamily="17" charset="-128"/>
              </a:rPr>
              <a:t>高まったり、新型コロナウイルスに感染した時に重症化しやすくなりま</a:t>
            </a:r>
            <a:r>
              <a:rPr kumimoji="1" lang="ja-JP" altLang="en-US" sz="1400" dirty="0">
                <a:latin typeface="ＭＳ 明朝" panose="02020609040205080304" pitchFamily="17" charset="-128"/>
                <a:ea typeface="ＭＳ 明朝" panose="02020609040205080304" pitchFamily="17" charset="-128"/>
              </a:rPr>
              <a:t>す</a:t>
            </a:r>
            <a:r>
              <a:rPr kumimoji="1" lang="ja-JP" altLang="en-US" sz="1400" dirty="0" smtClean="0">
                <a:latin typeface="ＭＳ 明朝" panose="02020609040205080304" pitchFamily="17" charset="-128"/>
                <a:ea typeface="ＭＳ 明朝" panose="02020609040205080304" pitchFamily="17" charset="-128"/>
              </a:rPr>
              <a:t>。</a:t>
            </a:r>
            <a:endParaRPr kumimoji="1" lang="en-US" altLang="ja-JP" sz="1400" dirty="0" smtClean="0">
              <a:latin typeface="ＭＳ 明朝" panose="02020609040205080304" pitchFamily="17" charset="-128"/>
              <a:ea typeface="ＭＳ 明朝" panose="02020609040205080304" pitchFamily="17" charset="-128"/>
            </a:endParaRPr>
          </a:p>
          <a:p>
            <a:pPr marL="180000"/>
            <a:r>
              <a:rPr kumimoji="1" lang="ja-JP" altLang="en-US" sz="1400" dirty="0">
                <a:latin typeface="ＭＳ 明朝" panose="02020609040205080304" pitchFamily="17" charset="-128"/>
                <a:ea typeface="ＭＳ 明朝" panose="02020609040205080304" pitchFamily="17" charset="-128"/>
              </a:rPr>
              <a:t>　</a:t>
            </a:r>
            <a:r>
              <a:rPr kumimoji="1" lang="ja-JP" altLang="en-US" sz="1400" dirty="0" smtClean="0">
                <a:latin typeface="ＭＳ 明朝" panose="02020609040205080304" pitchFamily="17" charset="-128"/>
                <a:ea typeface="ＭＳ 明朝" panose="02020609040205080304" pitchFamily="17" charset="-128"/>
              </a:rPr>
              <a:t>この</a:t>
            </a:r>
            <a:r>
              <a:rPr kumimoji="1" lang="ja-JP" altLang="en-US" sz="1400" dirty="0">
                <a:latin typeface="ＭＳ 明朝" panose="02020609040205080304" pitchFamily="17" charset="-128"/>
                <a:ea typeface="ＭＳ 明朝" panose="02020609040205080304" pitchFamily="17" charset="-128"/>
              </a:rPr>
              <a:t>機会</a:t>
            </a:r>
            <a:r>
              <a:rPr kumimoji="1" lang="ja-JP" altLang="en-US" sz="1400" dirty="0" smtClean="0">
                <a:latin typeface="ＭＳ 明朝" panose="02020609040205080304" pitchFamily="17" charset="-128"/>
                <a:ea typeface="ＭＳ 明朝" panose="02020609040205080304" pitchFamily="17" charset="-128"/>
              </a:rPr>
              <a:t>に、お口</a:t>
            </a:r>
            <a:r>
              <a:rPr kumimoji="1" lang="ja-JP" altLang="en-US" sz="1400" dirty="0">
                <a:latin typeface="ＭＳ 明朝" panose="02020609040205080304" pitchFamily="17" charset="-128"/>
                <a:ea typeface="ＭＳ 明朝" panose="02020609040205080304" pitchFamily="17" charset="-128"/>
              </a:rPr>
              <a:t>の機能を高める方法を</a:t>
            </a:r>
            <a:r>
              <a:rPr kumimoji="1" lang="ja-JP" altLang="en-US" sz="1400" dirty="0" smtClean="0">
                <a:latin typeface="ＭＳ 明朝" panose="02020609040205080304" pitchFamily="17" charset="-128"/>
                <a:ea typeface="ＭＳ 明朝" panose="02020609040205080304" pitchFamily="17" charset="-128"/>
              </a:rPr>
              <a:t>教わり、実践</a:t>
            </a:r>
            <a:r>
              <a:rPr kumimoji="1" lang="ja-JP" altLang="en-US" sz="1400" dirty="0">
                <a:latin typeface="ＭＳ 明朝" panose="02020609040205080304" pitchFamily="17" charset="-128"/>
                <a:ea typeface="ＭＳ 明朝" panose="02020609040205080304" pitchFamily="17" charset="-128"/>
              </a:rPr>
              <a:t>して</a:t>
            </a:r>
            <a:r>
              <a:rPr kumimoji="1" lang="ja-JP" altLang="en-US" sz="1400" dirty="0" smtClean="0">
                <a:latin typeface="ＭＳ 明朝" panose="02020609040205080304" pitchFamily="17" charset="-128"/>
                <a:ea typeface="ＭＳ 明朝" panose="02020609040205080304" pitchFamily="17" charset="-128"/>
              </a:rPr>
              <a:t>みましょう。</a:t>
            </a:r>
            <a:endParaRPr kumimoji="1" lang="ja-JP" altLang="en-US" sz="1400" dirty="0">
              <a:latin typeface="ＭＳ 明朝" panose="02020609040205080304" pitchFamily="17" charset="-128"/>
              <a:ea typeface="ＭＳ 明朝" panose="02020609040205080304" pitchFamily="17" charset="-128"/>
            </a:endParaRPr>
          </a:p>
          <a:p>
            <a:endParaRPr kumimoji="1" lang="ja-JP" altLang="en-US" sz="1400" dirty="0">
              <a:latin typeface="ＭＳ 明朝" panose="02020609040205080304" pitchFamily="17" charset="-128"/>
              <a:ea typeface="ＭＳ 明朝" panose="02020609040205080304" pitchFamily="17" charset="-128"/>
            </a:endParaRPr>
          </a:p>
          <a:p>
            <a:endParaRPr kumimoji="1" lang="en-US" altLang="ja-JP" sz="1400" dirty="0">
              <a:latin typeface="ＭＳ 明朝" panose="02020609040205080304" pitchFamily="17" charset="-128"/>
              <a:ea typeface="ＭＳ 明朝" panose="02020609040205080304" pitchFamily="17" charset="-128"/>
            </a:endParaRPr>
          </a:p>
          <a:p>
            <a:r>
              <a:rPr kumimoji="1" lang="en-US" altLang="ja-JP" sz="2000" dirty="0">
                <a:latin typeface="HG丸ｺﾞｼｯｸM-PRO" panose="020F0600000000000000" pitchFamily="50" charset="-128"/>
                <a:ea typeface="HG丸ｺﾞｼｯｸM-PRO" panose="020F0600000000000000" pitchFamily="50" charset="-128"/>
              </a:rPr>
              <a:t>4</a:t>
            </a:r>
            <a:r>
              <a:rPr kumimoji="1" lang="ja-JP" altLang="en-US" sz="2000" dirty="0" err="1">
                <a:latin typeface="HG丸ｺﾞｼｯｸM-PRO" panose="020F0600000000000000" pitchFamily="50" charset="-128"/>
                <a:ea typeface="HG丸ｺﾞｼｯｸM-PRO" panose="020F0600000000000000" pitchFamily="50" charset="-128"/>
              </a:rPr>
              <a:t>．</a:t>
            </a:r>
            <a:r>
              <a:rPr kumimoji="1" lang="ja-JP" altLang="en-US" sz="2000" dirty="0">
                <a:latin typeface="HG丸ｺﾞｼｯｸM-PRO" panose="020F0600000000000000" pitchFamily="50" charset="-128"/>
                <a:ea typeface="HG丸ｺﾞｼｯｸM-PRO" panose="020F0600000000000000" pitchFamily="50" charset="-128"/>
              </a:rPr>
              <a:t>歯科医院での院内感染は起きて</a:t>
            </a:r>
            <a:r>
              <a:rPr kumimoji="1" lang="ja-JP" altLang="en-US" sz="2000" dirty="0" smtClean="0">
                <a:latin typeface="HG丸ｺﾞｼｯｸM-PRO" panose="020F0600000000000000" pitchFamily="50" charset="-128"/>
                <a:ea typeface="HG丸ｺﾞｼｯｸM-PRO" panose="020F0600000000000000" pitchFamily="50" charset="-128"/>
              </a:rPr>
              <a:t>いません</a:t>
            </a:r>
            <a:endParaRPr kumimoji="1" lang="en-US" altLang="ja-JP" sz="2000" dirty="0" smtClean="0">
              <a:latin typeface="HG丸ｺﾞｼｯｸM-PRO" panose="020F0600000000000000" pitchFamily="50" charset="-128"/>
              <a:ea typeface="HG丸ｺﾞｼｯｸM-PRO" panose="020F0600000000000000" pitchFamily="50" charset="-128"/>
            </a:endParaRPr>
          </a:p>
          <a:p>
            <a:pPr marL="180000"/>
            <a:r>
              <a:rPr kumimoji="1" lang="ja-JP" altLang="en-US" sz="1400" dirty="0">
                <a:latin typeface="ＭＳ 明朝" panose="02020609040205080304" pitchFamily="17" charset="-128"/>
                <a:ea typeface="ＭＳ 明朝" panose="02020609040205080304" pitchFamily="17" charset="-128"/>
              </a:rPr>
              <a:t>　</a:t>
            </a:r>
            <a:r>
              <a:rPr kumimoji="1" lang="ja-JP" altLang="en-US" sz="1400" dirty="0" smtClean="0">
                <a:latin typeface="ＭＳ 明朝" panose="02020609040205080304" pitchFamily="17" charset="-128"/>
                <a:ea typeface="ＭＳ 明朝" panose="02020609040205080304" pitchFamily="17" charset="-128"/>
              </a:rPr>
              <a:t>器具</a:t>
            </a:r>
            <a:r>
              <a:rPr kumimoji="1" lang="ja-JP" altLang="en-US" sz="1400" dirty="0">
                <a:latin typeface="ＭＳ 明朝" panose="02020609040205080304" pitchFamily="17" charset="-128"/>
                <a:ea typeface="ＭＳ 明朝" panose="02020609040205080304" pitchFamily="17" charset="-128"/>
              </a:rPr>
              <a:t>の</a:t>
            </a:r>
            <a:r>
              <a:rPr kumimoji="1" lang="ja-JP" altLang="en-US" sz="1400" dirty="0" smtClean="0">
                <a:latin typeface="ＭＳ 明朝" panose="02020609040205080304" pitchFamily="17" charset="-128"/>
                <a:ea typeface="ＭＳ 明朝" panose="02020609040205080304" pitchFamily="17" charset="-128"/>
              </a:rPr>
              <a:t>滅菌・消毒</a:t>
            </a:r>
            <a:r>
              <a:rPr kumimoji="1" lang="ja-JP" altLang="en-US" sz="1400" dirty="0">
                <a:latin typeface="ＭＳ 明朝" panose="02020609040205080304" pitchFamily="17" charset="-128"/>
                <a:ea typeface="ＭＳ 明朝" panose="02020609040205080304" pitchFamily="17" charset="-128"/>
              </a:rPr>
              <a:t>は、半世紀前から実践されています。今回の新型コロナウイルスで歯科治療により患者さんへ感染したという報告はありません。</a:t>
            </a:r>
            <a:endParaRPr kumimoji="1" lang="en-US" altLang="ja-JP" sz="1400" dirty="0" smtClean="0">
              <a:latin typeface="ＭＳ 明朝" panose="02020609040205080304" pitchFamily="17" charset="-128"/>
              <a:ea typeface="ＭＳ 明朝" panose="02020609040205080304" pitchFamily="17" charset="-128"/>
            </a:endParaRPr>
          </a:p>
          <a:p>
            <a:pPr marL="180000"/>
            <a:r>
              <a:rPr kumimoji="1" lang="ja-JP" altLang="en-US" sz="1400" dirty="0">
                <a:latin typeface="ＭＳ 明朝" panose="02020609040205080304" pitchFamily="17" charset="-128"/>
                <a:ea typeface="ＭＳ 明朝" panose="02020609040205080304" pitchFamily="17" charset="-128"/>
              </a:rPr>
              <a:t>　</a:t>
            </a:r>
            <a:r>
              <a:rPr kumimoji="1" lang="ja-JP" altLang="en-US" sz="1400" dirty="0" smtClean="0">
                <a:latin typeface="ＭＳ 明朝" panose="02020609040205080304" pitchFamily="17" charset="-128"/>
                <a:ea typeface="ＭＳ 明朝" panose="02020609040205080304" pitchFamily="17" charset="-128"/>
              </a:rPr>
              <a:t>すべて</a:t>
            </a:r>
            <a:r>
              <a:rPr kumimoji="1" lang="ja-JP" altLang="en-US" sz="1400" dirty="0">
                <a:latin typeface="ＭＳ 明朝" panose="02020609040205080304" pitchFamily="17" charset="-128"/>
                <a:ea typeface="ＭＳ 明朝" panose="02020609040205080304" pitchFamily="17" charset="-128"/>
              </a:rPr>
              <a:t>の</a:t>
            </a:r>
            <a:r>
              <a:rPr kumimoji="1" lang="ja-JP" altLang="en-US" sz="1400" dirty="0" smtClean="0">
                <a:latin typeface="ＭＳ 明朝" panose="02020609040205080304" pitchFamily="17" charset="-128"/>
                <a:ea typeface="ＭＳ 明朝" panose="02020609040205080304" pitchFamily="17" charset="-128"/>
              </a:rPr>
              <a:t>患者さんに、感染防止対策を行って診療</a:t>
            </a:r>
            <a:r>
              <a:rPr kumimoji="1" lang="ja-JP" altLang="en-US" sz="1400" dirty="0">
                <a:latin typeface="ＭＳ 明朝" panose="02020609040205080304" pitchFamily="17" charset="-128"/>
                <a:ea typeface="ＭＳ 明朝" panose="02020609040205080304" pitchFamily="17" charset="-128"/>
              </a:rPr>
              <a:t>に当たっております。スタッフ</a:t>
            </a:r>
            <a:r>
              <a:rPr kumimoji="1" lang="ja-JP" altLang="en-US" sz="1400" dirty="0" smtClean="0">
                <a:latin typeface="ＭＳ 明朝" panose="02020609040205080304" pitchFamily="17" charset="-128"/>
                <a:ea typeface="ＭＳ 明朝" panose="02020609040205080304" pitchFamily="17" charset="-128"/>
              </a:rPr>
              <a:t>は</a:t>
            </a:r>
            <a:r>
              <a:rPr kumimoji="1" lang="ja-JP" altLang="en-US" sz="1400" dirty="0">
                <a:latin typeface="ＭＳ 明朝" panose="02020609040205080304" pitchFamily="17" charset="-128"/>
                <a:ea typeface="ＭＳ 明朝" panose="02020609040205080304" pitchFamily="17" charset="-128"/>
              </a:rPr>
              <a:t>毎日</a:t>
            </a:r>
            <a:r>
              <a:rPr kumimoji="1" lang="ja-JP" altLang="en-US" sz="1400" dirty="0" smtClean="0">
                <a:latin typeface="ＭＳ 明朝" panose="02020609040205080304" pitchFamily="17" charset="-128"/>
                <a:ea typeface="ＭＳ 明朝" panose="02020609040205080304" pitchFamily="17" charset="-128"/>
              </a:rPr>
              <a:t>健康</a:t>
            </a:r>
            <a:r>
              <a:rPr kumimoji="1" lang="ja-JP" altLang="en-US" sz="1400" dirty="0">
                <a:latin typeface="ＭＳ 明朝" panose="02020609040205080304" pitchFamily="17" charset="-128"/>
                <a:ea typeface="ＭＳ 明朝" panose="02020609040205080304" pitchFamily="17" charset="-128"/>
              </a:rPr>
              <a:t>チェックをし、万全の体調で診療に従事しております</a:t>
            </a:r>
            <a:r>
              <a:rPr kumimoji="1" lang="ja-JP" altLang="en-US" sz="1400" dirty="0" smtClean="0">
                <a:latin typeface="ＭＳ 明朝" panose="02020609040205080304" pitchFamily="17" charset="-128"/>
                <a:ea typeface="ＭＳ 明朝" panose="02020609040205080304" pitchFamily="17" charset="-128"/>
              </a:rPr>
              <a:t>。</a:t>
            </a:r>
            <a:endParaRPr kumimoji="1" lang="en-US" altLang="ja-JP" sz="1400" dirty="0" smtClean="0">
              <a:latin typeface="ＭＳ 明朝" panose="02020609040205080304" pitchFamily="17" charset="-128"/>
              <a:ea typeface="ＭＳ 明朝" panose="02020609040205080304" pitchFamily="17" charset="-128"/>
            </a:endParaRPr>
          </a:p>
          <a:p>
            <a:pPr marL="180000"/>
            <a:r>
              <a:rPr kumimoji="1" lang="ja-JP" altLang="en-US" sz="1400" dirty="0">
                <a:latin typeface="ＭＳ 明朝" panose="02020609040205080304" pitchFamily="17" charset="-128"/>
                <a:ea typeface="ＭＳ 明朝" panose="02020609040205080304" pitchFamily="17" charset="-128"/>
              </a:rPr>
              <a:t>　</a:t>
            </a:r>
            <a:r>
              <a:rPr kumimoji="1" lang="ja-JP" altLang="en-US" sz="1400" dirty="0" smtClean="0">
                <a:latin typeface="ＭＳ 明朝" panose="02020609040205080304" pitchFamily="17" charset="-128"/>
                <a:ea typeface="ＭＳ 明朝" panose="02020609040205080304" pitchFamily="17" charset="-128"/>
              </a:rPr>
              <a:t>患者</a:t>
            </a:r>
            <a:r>
              <a:rPr kumimoji="1" lang="ja-JP" altLang="en-US" sz="1400" dirty="0">
                <a:latin typeface="ＭＳ 明朝" panose="02020609040205080304" pitchFamily="17" charset="-128"/>
                <a:ea typeface="ＭＳ 明朝" panose="02020609040205080304" pitchFamily="17" charset="-128"/>
              </a:rPr>
              <a:t>さん</a:t>
            </a:r>
            <a:r>
              <a:rPr kumimoji="1" lang="ja-JP" altLang="en-US" sz="1400" dirty="0" smtClean="0">
                <a:latin typeface="ＭＳ 明朝" panose="02020609040205080304" pitchFamily="17" charset="-128"/>
                <a:ea typeface="ＭＳ 明朝" panose="02020609040205080304" pitchFamily="17" charset="-128"/>
              </a:rPr>
              <a:t>におかれまして</a:t>
            </a:r>
            <a:r>
              <a:rPr kumimoji="1" lang="ja-JP" altLang="en-US" sz="1400" dirty="0">
                <a:latin typeface="ＭＳ 明朝" panose="02020609040205080304" pitchFamily="17" charset="-128"/>
                <a:ea typeface="ＭＳ 明朝" panose="02020609040205080304" pitchFamily="17" charset="-128"/>
              </a:rPr>
              <a:t>も、免疫が高まるような規則正しい生活習慣を維持されますようお願い</a:t>
            </a:r>
            <a:r>
              <a:rPr kumimoji="1" lang="ja-JP" altLang="en-US" sz="1400" dirty="0" smtClean="0">
                <a:latin typeface="ＭＳ 明朝" panose="02020609040205080304" pitchFamily="17" charset="-128"/>
                <a:ea typeface="ＭＳ 明朝" panose="02020609040205080304" pitchFamily="17" charset="-128"/>
              </a:rPr>
              <a:t>いたします。</a:t>
            </a:r>
            <a:endParaRPr kumimoji="1" lang="ja-JP" altLang="en-US" sz="1400" dirty="0">
              <a:latin typeface="ＭＳ 明朝" panose="02020609040205080304" pitchFamily="17" charset="-128"/>
              <a:ea typeface="ＭＳ 明朝" panose="02020609040205080304" pitchFamily="17"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70308287"/>
              </p:ext>
            </p:extLst>
          </p:nvPr>
        </p:nvGraphicFramePr>
        <p:xfrm>
          <a:off x="2707104" y="8139211"/>
          <a:ext cx="3862138" cy="1280160"/>
        </p:xfrm>
        <a:graphic>
          <a:graphicData uri="http://schemas.openxmlformats.org/drawingml/2006/table">
            <a:tbl>
              <a:tblPr firstRow="1" bandRow="1">
                <a:tableStyleId>{5C22544A-7EE6-4342-B048-85BDC9FD1C3A}</a:tableStyleId>
              </a:tblPr>
              <a:tblGrid>
                <a:gridCol w="3862138">
                  <a:extLst>
                    <a:ext uri="{9D8B030D-6E8A-4147-A177-3AD203B41FA5}">
                      <a16:colId xmlns:a16="http://schemas.microsoft.com/office/drawing/2014/main" val="1783177536"/>
                    </a:ext>
                  </a:extLst>
                </a:gridCol>
              </a:tblGrid>
              <a:tr h="343052">
                <a:tc>
                  <a:txBody>
                    <a:bodyPr/>
                    <a:lstStyle/>
                    <a:p>
                      <a:r>
                        <a:rPr kumimoji="1" lang="ja-JP" altLang="en-US" sz="2400" dirty="0" smtClean="0"/>
                        <a:t>院長</a:t>
                      </a:r>
                      <a:endParaRPr kumimoji="1" lang="ja-JP" altLang="en-US" sz="2400" dirty="0"/>
                    </a:p>
                  </a:txBody>
                  <a:tcPr/>
                </a:tc>
                <a:extLst>
                  <a:ext uri="{0D108BD9-81ED-4DB2-BD59-A6C34878D82A}">
                    <a16:rowId xmlns:a16="http://schemas.microsoft.com/office/drawing/2014/main" val="1166711428"/>
                  </a:ext>
                </a:extLst>
              </a:tr>
              <a:tr h="79115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2400" dirty="0" smtClean="0"/>
                        <a:t>〇〇　〇〇</a:t>
                      </a:r>
                    </a:p>
                    <a:p>
                      <a:endParaRPr kumimoji="1" lang="ja-JP" altLang="en-US" sz="2400" dirty="0"/>
                    </a:p>
                  </a:txBody>
                  <a:tcPr/>
                </a:tc>
                <a:extLst>
                  <a:ext uri="{0D108BD9-81ED-4DB2-BD59-A6C34878D82A}">
                    <a16:rowId xmlns:a16="http://schemas.microsoft.com/office/drawing/2014/main" val="1129003976"/>
                  </a:ext>
                </a:extLst>
              </a:tr>
            </a:tbl>
          </a:graphicData>
        </a:graphic>
      </p:graphicFrame>
    </p:spTree>
    <p:extLst>
      <p:ext uri="{BB962C8B-B14F-4D97-AF65-F5344CB8AC3E}">
        <p14:creationId xmlns:p14="http://schemas.microsoft.com/office/powerpoint/2010/main" val="21719177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TotalTime>
  <Words>329</Words>
  <Application>Microsoft Office PowerPoint</Application>
  <PresentationFormat>A4 210 x 297 mm</PresentationFormat>
  <Paragraphs>19</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HGS創英角ﾎﾟｯﾌﾟ体</vt:lpstr>
      <vt:lpstr>HG丸ｺﾞｼｯｸM-PRO</vt:lpstr>
      <vt:lpstr>ＭＳ ゴシック</vt:lpstr>
      <vt:lpstr>ＭＳ 明朝</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河井 瑞夫</dc:creator>
  <cp:lastModifiedBy>河井 瑞夫</cp:lastModifiedBy>
  <cp:revision>28</cp:revision>
  <dcterms:created xsi:type="dcterms:W3CDTF">2020-05-25T06:04:02Z</dcterms:created>
  <dcterms:modified xsi:type="dcterms:W3CDTF">2020-06-04T08:52:56Z</dcterms:modified>
</cp:coreProperties>
</file>